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B7D"/>
    <a:srgbClr val="1F4B0C"/>
    <a:srgbClr val="34769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485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6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92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98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72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806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951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41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44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996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595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92000" r="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C72C2-53A8-4B6F-85CC-8032833F1F90}" type="datetimeFigureOut">
              <a:rPr lang="nb-NO" smtClean="0"/>
              <a:t>26.03.2020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63BB8-A292-467F-A391-3EA2C89F91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3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atteetaten.n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atteetaten.n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ost@haldco.no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384040" y="1763486"/>
            <a:ext cx="9144000" cy="3228986"/>
          </a:xfrm>
          <a:solidFill>
            <a:schemeClr val="bg1">
              <a:alpha val="20000"/>
            </a:schemeClr>
          </a:solidFill>
        </p:spPr>
        <p:txBody>
          <a:bodyPr numCol="1" anchor="t">
            <a:normAutofit fontScale="90000"/>
          </a:bodyPr>
          <a:lstStyle/>
          <a:p>
            <a:pPr algn="l"/>
            <a:b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		 </a:t>
            </a:r>
            <a:b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Hva gjør vi?</a:t>
            </a:r>
            <a:br>
              <a:rPr lang="nb-NO" sz="4800" b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sz="4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08" y="375348"/>
            <a:ext cx="1827310" cy="498675"/>
          </a:xfrm>
          <a:prstGeom prst="rect">
            <a:avLst/>
          </a:prstGeom>
        </p:spPr>
      </p:pic>
      <p:cxnSp>
        <p:nvCxnSpPr>
          <p:cNvPr id="6" name="Rett linje 5"/>
          <p:cNvCxnSpPr/>
          <p:nvPr/>
        </p:nvCxnSpPr>
        <p:spPr>
          <a:xfrm>
            <a:off x="1464907" y="3844793"/>
            <a:ext cx="144162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94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og gjeld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Låneavtalen gjelder</a:t>
            </a:r>
          </a:p>
          <a:p>
            <a:pPr lvl="1">
              <a:buFontTx/>
              <a:buChar char="-"/>
            </a:pPr>
            <a:endParaRPr lang="nb-NO" sz="2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Snakk med banken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Oppdatert informasjon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pr i dag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Realistisk budsjett videre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Likviditetsbudsjett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Avdragsfrihet?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Lånebehov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Sikringsmuligheter (forsiktig med privat kausjon)</a:t>
            </a:r>
          </a:p>
          <a:p>
            <a:pPr lvl="2">
              <a:buFontTx/>
              <a:buChar char="-"/>
            </a:pPr>
            <a:endParaRPr lang="nb-NO" sz="18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via statens garantiordning (kommer tilbake til dette)</a:t>
            </a:r>
          </a:p>
          <a:p>
            <a:pPr lvl="3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63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Andre løpende avtaler – ønske om å terminere/si opp avtalene?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Utgangspunkt også her – avtalene gjelder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gjennom avtaler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Klausuler om hevingsrett? Force Majeure? Bristende forutsetninger? – som ved leie</a:t>
            </a:r>
          </a:p>
          <a:p>
            <a:pPr lvl="3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uansett dialog med avtalepart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Utsatt betaling?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Oppsigelse? 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Førtidig terminering mot vederlag?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Manglende betalingsevne som forhandlingskort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15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Selvstendig næringsdrivende (ENK,ANS, DA)</a:t>
            </a:r>
          </a:p>
          <a:p>
            <a:pPr marL="0" indent="0">
              <a:buNone/>
            </a:pPr>
            <a:endParaRPr lang="nb-NO" sz="24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Utsettelse av forskuddsskatt – første termin – senere terminer?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Endre beregningsgrunnlaget for forskuddsskatt – </a:t>
            </a:r>
            <a:r>
              <a:rPr lang="nb-NO" sz="2000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pga</a:t>
            </a: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lavere inntekt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Foreløpig ikke rett til dagpenger – arbeids med løsninger – følg med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mellomtiden – dialog med NAV/kommunen - sosialhjelpsordninger</a:t>
            </a:r>
          </a:p>
          <a:p>
            <a:pPr>
              <a:buFontTx/>
              <a:buChar char="-"/>
            </a:pPr>
            <a:endParaRPr lang="nb-NO" sz="24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Eneste ansatt i eget AS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Eneeier og permittering av seg selv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Utg. pkt. problematisk med permittering på mer enn 80 %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Nå – mulig å søke om 100 % - Vurderes individuelt – Ta kontakt med NAV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 krav på dagpenger</a:t>
            </a: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7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Merverdiavgift – endringer</a:t>
            </a:r>
          </a:p>
          <a:p>
            <a:pPr marL="0" indent="0">
              <a:buNone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Første termin – betaling utsatt til 10. juni – leveringsfrist 14. april</a:t>
            </a:r>
          </a:p>
          <a:p>
            <a:pPr lvl="1">
              <a:buFontTx/>
              <a:buChar char="-"/>
            </a:pPr>
            <a:endParaRPr lang="nb-NO" sz="22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Arbeids med lov om endret lav sats fra 12% til 8% for en del områder – flertall på stortinget for midlertidig endring - 1. april - 31. okt.</a:t>
            </a:r>
          </a:p>
          <a:p>
            <a:pPr lvl="1">
              <a:buFontTx/>
              <a:buChar char="-"/>
            </a:pPr>
            <a:endParaRPr lang="nb-NO" sz="22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Tvangsmulkt ved for sen levering av </a:t>
            </a:r>
            <a:r>
              <a:rPr lang="nb-NO" sz="2200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mva</a:t>
            </a: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melding – satt på vent</a:t>
            </a:r>
          </a:p>
          <a:p>
            <a:pPr lvl="1">
              <a:buFontTx/>
              <a:buChar char="-"/>
            </a:pPr>
            <a:endParaRPr lang="nb-NO" sz="22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Arbeides med mulighet for å tilgodebeløp for andre termin skal gi rom for redusert betaling i første termin – ikke vedtatt så langt</a:t>
            </a:r>
          </a:p>
          <a:p>
            <a:pPr lvl="1">
              <a:buFontTx/>
              <a:buChar char="-"/>
            </a:pPr>
            <a:endParaRPr lang="nb-NO" sz="22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Mange tips og oversikt over frister: </a:t>
            </a: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www.skatteetaten.no</a:t>
            </a:r>
            <a:endParaRPr lang="nb-NO" sz="22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16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Arbeidsgiveravgift – endringer</a:t>
            </a:r>
          </a:p>
          <a:p>
            <a:pPr marL="0" indent="0">
              <a:buNone/>
            </a:pPr>
            <a:endParaRPr lang="nb-NO" sz="24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termin – utsatt betalingsfrist til 15. august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Lever a-melding som vanlig – 5. hver måned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Veldig viktig - korrekt – grunnlag for behandling av dagpenger mv.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Arbeides med lavere arbeidsgiveravgift – 4 % i to måneder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Ikke behandlet av regjeringen enda – ikke vedtatt – følg med videre</a:t>
            </a:r>
          </a:p>
          <a:p>
            <a:pPr marL="457200" lvl="1" indent="0">
              <a:buNone/>
            </a:pPr>
            <a:endParaRPr lang="nb-NO" sz="2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Mange tips og informasjon: </a:t>
            </a: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www.skatteetaten.no</a:t>
            </a:r>
            <a:endParaRPr lang="nb-NO" sz="2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9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Likviditetstilførsel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Omgjøre beslutning om utbytte?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 styreinnstilling - Ny ekstraordinær generalforsamling (</a:t>
            </a:r>
            <a:r>
              <a:rPr lang="nb-NO" sz="1800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aksjel</a:t>
            </a: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§ 8-2)</a:t>
            </a:r>
          </a:p>
          <a:p>
            <a:pPr lvl="1">
              <a:buFontTx/>
              <a:buChar char="-"/>
            </a:pPr>
            <a:endParaRPr lang="nb-NO" sz="18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Tilførsel av kapital fra eiere?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Emisjon – øker EK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Ansvarlig lån? – Lån fra eier med sikkerhet bak øvrig gjeld</a:t>
            </a:r>
          </a:p>
          <a:p>
            <a:pPr lvl="1">
              <a:buFontTx/>
              <a:buChar char="-"/>
            </a:pPr>
            <a:endParaRPr lang="nb-NO" sz="2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via bank – særskilt om statlig garantiordning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Avventer avklaring med ESA før ikrafttreden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Staten garanterer for 90%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Kun nye lån – ikke allerede innvilgede lån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Ingen rett til slikt lån – bankene vurderer om lån skal gis</a:t>
            </a: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9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Lån via bank – særskilt om statlig garantiordning forts.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Vilkår for lån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Gjelder SMB   </a:t>
            </a:r>
          </a:p>
          <a:p>
            <a:pPr marL="1371600" lvl="3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&lt; 250 ansatte 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Omsetning &lt; 50 </a:t>
            </a:r>
            <a:r>
              <a:rPr lang="nb-NO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mill</a:t>
            </a: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EUR	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Balanse &lt; 43 </a:t>
            </a:r>
            <a:r>
              <a:rPr lang="nb-NO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mill</a:t>
            </a: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EUR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Virksomhet i Norge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«Akutt likviditetsmangel»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«Lønnsom under normale markedsforhold»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Ikke kvalifisert om øk. problem pr. 31.12.19</a:t>
            </a:r>
          </a:p>
          <a:p>
            <a:pPr marL="457200" lvl="1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19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aktuelle problemstillinger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Manglende mottak/levering av varer, tjenester mv.</a:t>
            </a: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Varer i Norge – Kjøpsloven</a:t>
            </a:r>
          </a:p>
          <a:p>
            <a:pPr lvl="5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Forsinket levering</a:t>
            </a:r>
          </a:p>
          <a:p>
            <a:pPr lvl="6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Ikke kreve oppfyllelse eller erstatning ved dersom utenfor leverandør sin kontroll</a:t>
            </a:r>
          </a:p>
          <a:p>
            <a:pPr lvl="6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Konkret vurdering – gjelder kun så lenge hindring foreligger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Forbruker  -  Forbrukerkjøpsloven for varer</a:t>
            </a:r>
          </a:p>
          <a:p>
            <a:pPr lvl="8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Kontrollansvarsregel (som over) </a:t>
            </a:r>
          </a:p>
          <a:p>
            <a:pPr marL="3657600" lvl="8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7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 om håndverkertjenester for visse tjenester</a:t>
            </a:r>
          </a:p>
          <a:p>
            <a:pPr marL="2286000" lvl="5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 Krev oppfyllelse dersom uten urimelig kostnad eller ulempe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lovene - Kan heve kontrakten ved «vesentlig» forsinkelse/vesentlig betydning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øvrig – alminnelig kontraktsrett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7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aktuelle problemstillinger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Kurs, konferanser, jobbreiser, reiser. mv.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Avbestilling av reiser, kurs og konferanser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Utg. punkt - avtalen gjelder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det flyselskap/hotell/vertskap som avbestiller – normalt full refusjon 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det kunde som avbestiller – avhengig av avtale </a:t>
            </a:r>
          </a:p>
          <a:p>
            <a:pPr lvl="4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reise i strid med reiseråd – reiseforsikring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Arrangører av kurs og konferanse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Avtale med vert/hotell mv regulerer avbestillingsrett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 Majeure mv. – konkret vurdering – kan være krevende å nå frem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 man nekte ansatte å reise i fritiden?</a:t>
            </a:r>
          </a:p>
          <a:p>
            <a:pPr lvl="3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Utg. pkt. – utenfor arbeidsgivers styringsrett</a:t>
            </a:r>
          </a:p>
          <a:p>
            <a:pPr marL="1371600" lvl="3" indent="0">
              <a:buNone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Kan tenkes at man kan nekte reise ved risiko for sykefravær </a:t>
            </a:r>
          </a:p>
          <a:p>
            <a:pPr lvl="3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aktuelle problemstillinger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 man hjelpe permitterte ansatte inntil de får dagpenger?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Utg. pkt. – Ingen plikt ut over arbeidsgiverperioden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 oppmuntrer til å forskuttere dagpenger i første del - 20 dager</a:t>
            </a:r>
          </a:p>
          <a:p>
            <a:pPr lvl="5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Pr. dato oppfordrer NAV til forskuttering i første 20 dager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Etter 20 dager</a:t>
            </a:r>
          </a:p>
          <a:p>
            <a:pPr lvl="5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Fortsatt ønske om å bidra - Vurdere andre tiltak</a:t>
            </a:r>
          </a:p>
          <a:p>
            <a:pPr lvl="6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Førtidig utbetaling av feriepenger opptjent i 2019</a:t>
            </a:r>
          </a:p>
          <a:p>
            <a:pPr lvl="6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fra arbeidsgiver – opprett skriftlig låneavtale</a:t>
            </a: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OBS: Ikke adgang til å dekke avviket mellom lønn og dagpenger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43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Innledning og tema videre 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Ekstraordinær situasjon – ukjent terreng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Omfang, lengde og konsekvens er ukjent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Hva er riktige tiltak?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Hvilke rettigheter foreligger?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 praksis – ingen fasit – men noen råd</a:t>
            </a:r>
          </a:p>
          <a:p>
            <a:pPr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Regelverket endres «daglig»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Regler vedtas løpende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 «pakke» kommer i morgen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Følg med – hold dere orientert</a:t>
            </a:r>
          </a:p>
          <a:p>
            <a:pPr lvl="1">
              <a:buFontTx/>
              <a:buChar char="-"/>
            </a:pPr>
            <a:endParaRPr lang="nb-NO" sz="20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4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Flere spørsmål ? – Kontakt oss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 dere flere spørsmål er vi tilgjengelige:</a:t>
            </a:r>
          </a:p>
          <a:p>
            <a:pPr marL="1371600" lvl="3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r>
              <a:rPr lang="nb-NO" u="sng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Nettside: </a:t>
            </a:r>
            <a:r>
              <a:rPr lang="nb-NO" u="sng" dirty="0">
                <a:solidFill>
                  <a:srgbClr val="0563C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lang="nb-NO" dirty="0">
                <a:solidFill>
                  <a:srgbClr val="0563C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www.haldco.no</a:t>
            </a:r>
          </a:p>
          <a:p>
            <a:pPr marL="1371600" lvl="3" indent="0">
              <a:buNone/>
            </a:pPr>
            <a:endParaRPr lang="nb-NO" u="sng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371600" lvl="3" indent="0">
              <a:buNone/>
            </a:pPr>
            <a:r>
              <a:rPr lang="nb-NO" u="sng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E-post: </a:t>
            </a:r>
            <a:r>
              <a:rPr lang="nb-NO" u="sng" dirty="0">
                <a:solidFill>
                  <a:srgbClr val="0563C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lang="nb-NO" dirty="0">
                <a:solidFill>
                  <a:srgbClr val="0563C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post@haldco.no</a:t>
            </a: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endParaRPr lang="nb-NO" u="sng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r>
              <a:rPr lang="nb-NO" u="sng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Tlf</a:t>
            </a:r>
            <a:r>
              <a:rPr lang="nb-NO" u="sng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		37 00 49 70</a:t>
            </a:r>
          </a:p>
          <a:p>
            <a:pPr marL="1371600" lvl="3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TAKK FOR OSS !</a:t>
            </a:r>
          </a:p>
          <a:p>
            <a:pPr marL="1371600" lvl="3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4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71600" lvl="3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67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Hva gjør vi når «alt» stopper opp? 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Likviditet og EK minker/forsvinner</a:t>
            </a:r>
          </a:p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 ser på dette fra ulike sider</a:t>
            </a:r>
          </a:p>
          <a:p>
            <a:pPr lvl="1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Daglig leder og styrets rolle og ansvar</a:t>
            </a:r>
          </a:p>
          <a:p>
            <a:pPr lvl="1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Hvilke grep kan gjennomføres – rettslig spillerom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Kostnadskutt – kostnadsforskyvning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Ansatte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Leiekontrakter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- gjeld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løpende forpliktelser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Utsatt skatt (selvstendig næringsdrivende)</a:t>
            </a:r>
          </a:p>
          <a:p>
            <a:pPr lvl="3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Endringer knyttet til merverdiavgift og arbeidsgiveravgift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Hva gjør vi når «alt» stopper opp?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Likviditetstiltak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Tilførsel av kapital – emisjon eller ansvarlige lån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 i bank med statlig garanti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dette noe man har krav på?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Nye statlige tiltak – DK-modellen, kontantstøtte eller komp. for inntektstap?</a:t>
            </a: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Første signalene om innhold i ny pakke kommer i morgen</a:t>
            </a:r>
          </a:p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Noen andre problemstillinger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håndtere manglende leveranse fra leverandør/til kunde?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håndtere bestilte konferanser, kurs, jobbreiser mv.?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bistå permitterte ansatte som må vente lenge på dagpenger?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6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Daglig leder og styrets rolle 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nb-NO" sz="31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Daglig leder</a:t>
            </a: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Mål – Holde hjulene i gang / Sikre likviditet og EK</a:t>
            </a:r>
          </a:p>
          <a:p>
            <a:pPr lvl="2">
              <a:buFontTx/>
              <a:buChar char="-"/>
            </a:pPr>
            <a:r>
              <a:rPr lang="nb-NO" sz="22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Fokus på sikring av inntekter, begrensing av kostnader</a:t>
            </a:r>
          </a:p>
          <a:p>
            <a:pPr lvl="1">
              <a:buFontTx/>
              <a:buChar char="-"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Sikre både daglig ledelse og krisehåndtering</a:t>
            </a:r>
          </a:p>
          <a:p>
            <a:pPr lvl="1">
              <a:buFontTx/>
              <a:buChar char="-"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Kjenne virksomheten – Kontroll på økonomien – oppdatert informasjon</a:t>
            </a:r>
          </a:p>
          <a:p>
            <a:pPr lvl="1">
              <a:buFontTx/>
              <a:buChar char="-"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Styringsrett for ansatte – Nye oppgaver? Nytt stillingsinnhold?</a:t>
            </a:r>
          </a:p>
          <a:p>
            <a:pPr lvl="1">
              <a:buFontTx/>
              <a:buChar char="-"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Initiere grep ved behov</a:t>
            </a:r>
          </a:p>
          <a:p>
            <a:pPr lvl="2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Iverksette tiltak - innenfor stillingsfullmakten</a:t>
            </a:r>
          </a:p>
          <a:p>
            <a:pPr lvl="1">
              <a:buFontTx/>
              <a:buChar char="-"/>
            </a:pPr>
            <a:endParaRPr lang="nb-NO" sz="26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Styrets øyne og øre inn i virksomheten</a:t>
            </a:r>
          </a:p>
          <a:p>
            <a:pPr lvl="2">
              <a:buFontTx/>
              <a:buChar char="-"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Informere om status - foreslå tiltak som er utenfor egen stillingsfullmakt</a:t>
            </a:r>
          </a:p>
          <a:p>
            <a:pPr marL="457200" lvl="1" indent="0">
              <a:buNone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nb-NO" sz="2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Dokumenter hva man gjør og foreslår – en hvis sikring mot senere ansvar</a:t>
            </a:r>
          </a:p>
          <a:p>
            <a:pPr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5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Daglig leder og styrets rolle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Styret</a:t>
            </a: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Stort ansvar – vær klar over rolle og ansvar – reelt et personlig økonomisk ansvar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Skjerpet krav til å </a:t>
            </a:r>
            <a:r>
              <a:rPr lang="nb-NO" i="1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«følge med»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Kreve oppdatert og hyppig informasjon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om hyppigere styremøter?</a:t>
            </a:r>
          </a:p>
          <a:p>
            <a:pPr lvl="1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Handleplikt ved tap av EK – sviktende likviditet og mulig insolvens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Handleplikt etter aksjeloven – tilføre kapital – andre tiltak?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Initiere gjeldsforhandlinger? 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verste fall – plikt til å begjære oppbud</a:t>
            </a:r>
          </a:p>
          <a:p>
            <a:pPr lvl="1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Dokumenter informasjon, vurderinger og tiltak – en hvis sikring mot senere ansvar</a:t>
            </a:r>
          </a:p>
          <a:p>
            <a:pPr lvl="1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Risiko ved manglende håndtering – straff og/eller styreansvar 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Forsikring?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86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Hvilke grep kan man gjøre?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 fontScale="70000" lnSpcReduction="20000"/>
          </a:bodyPr>
          <a:lstStyle/>
          <a:p>
            <a:pPr lvl="1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Ansatte</a:t>
            </a: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Permitteringer 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Vilkår: Bedriftens forhold, midlertidig art 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dager eller fjorten dagers varsel? – uforutsett hendelse – to dager (enighet, stillingsandel, når ansatt)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Arbeidsgiverperioden redusert – staten overtar fra dag 3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Rett til dagpenger fra dag 1 etter arb. giver </a:t>
            </a:r>
            <a:r>
              <a:rPr lang="nb-NO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peroiden</a:t>
            </a: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(ikke tre dagers ventetid)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 lønn  599.148,- fra dag 3 til dag 20, deretter redusert til 80% / 62,4%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Oppsigelse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Forbigående eller varig endring?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Varig endring – oppsigelse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Ingen endringer i reglene for oppsigelse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Omsorgspenger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 regel om tre dagers arbeidsgiverdekning, og deretter NAV (arbeidsgiver forskutterer)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Inntil </a:t>
            </a:r>
            <a:r>
              <a:rPr lang="nb-NO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tyve</a:t>
            </a: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dager for hver forelder for barn 12 år eller yngre</a:t>
            </a: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Sykepenger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Rett til sykepenger når ansatte er syke eller i karantene mv.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Arbeidsgiverperioden er tre dager i stedet for 16</a:t>
            </a:r>
          </a:p>
          <a:p>
            <a:pPr lvl="3">
              <a:buFontTx/>
              <a:buChar char="-"/>
            </a:pPr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Egenmelding 16 dager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41862" y="1195826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36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Leiekontrakter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Kontrakten gjelder 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 majeure? – inntatt i kontrakt ? NS kontrakter mv.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Ekstraordinær upåregnelig omstendighet, utenfor partenes kontroll, hindrer </a:t>
            </a:r>
            <a:r>
              <a:rPr lang="nb-NO" sz="1600" dirty="0" err="1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kontraktsgjennomføring</a:t>
            </a: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f.eks. krig, naturkatastrofer, eksport/import forbud mv 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Kontrakt – F.M. - epidemi konkret angitt – kan påberopes 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Generelt i kontrakt – konkret vurdering - pålagt stengt - stengt frivillig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Ikke inntatt i kontrakt – likevel aktuelt – alminnelig prinsipp – konkret vurdering - 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«Tom for kapital» – betalingsvansker – ikke F.M.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tilfeller – tvilsomt om man er i F.M situasjon der dette ikke fremgår konkret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Uansett – plikt til å varsle kontraktsmotpart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Virkning – suspensjon av forpliktelse så lenge hindring foreligger – </a:t>
            </a:r>
          </a:p>
          <a:p>
            <a:pPr lvl="2">
              <a:buFontTx/>
              <a:buChar char="-"/>
            </a:pPr>
            <a:r>
              <a:rPr lang="nb-NO" sz="16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Noen tilfeller - hevingsrett – ikke forbigående (ofte regulert - mer enn 3-6 mnd.)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12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Hvordan sikre / styrke EK og likviditet?</a:t>
            </a:r>
            <a:br>
              <a:rPr lang="nb-NO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4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Leiekontrakter forts.</a:t>
            </a:r>
          </a:p>
          <a:p>
            <a:pPr lvl="1">
              <a:buFontTx/>
              <a:buChar char="-"/>
            </a:pPr>
            <a:r>
              <a:rPr lang="nb-NO" sz="20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Bristende forutsetninger</a:t>
            </a: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Irregulær utvikling (ikke mulig å forutse) – upåregnelig byrde - vanskelig eller umulig å oppfylle kontrakt/forpliktelse</a:t>
            </a:r>
          </a:p>
          <a:p>
            <a:pPr marL="914400" lvl="2" indent="0">
              <a:buNone/>
            </a:pPr>
            <a:endParaRPr lang="nb-NO" sz="18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Forutsetningen som «brister» må ha virket motiverende for løftegiver og vært synbar for motparten</a:t>
            </a:r>
          </a:p>
          <a:p>
            <a:pPr lvl="2">
              <a:buFontTx/>
              <a:buChar char="-"/>
            </a:pPr>
            <a:endParaRPr lang="nb-NO" sz="18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Konkret interesseavveiing - Rimelig at utleier bærer risikoen og ikke leietaker?</a:t>
            </a:r>
          </a:p>
          <a:p>
            <a:pPr lvl="2">
              <a:buFontTx/>
              <a:buChar char="-"/>
            </a:pPr>
            <a:endParaRPr lang="nb-NO" sz="1800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r>
              <a:rPr lang="nb-NO" sz="1800" dirty="0">
                <a:solidFill>
                  <a:srgbClr val="1F4B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Trolig krevende å nå frem med anførsel om bristende forutsetning for en leietaker slik situasjonen er pr. dato</a:t>
            </a:r>
          </a:p>
          <a:p>
            <a:pPr lvl="2">
              <a:buFontTx/>
              <a:buChar char="-"/>
            </a:pPr>
            <a:endParaRPr lang="nb-NO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endParaRPr lang="nb-NO" dirty="0">
              <a:solidFill>
                <a:srgbClr val="1F4B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7" y="6042805"/>
            <a:ext cx="1610126" cy="805745"/>
          </a:xfrm>
          <a:prstGeom prst="rect">
            <a:avLst/>
          </a:prstGeom>
        </p:spPr>
      </p:pic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E619D62A-E56C-4EB5-BC0B-2C6DD512E95F}"/>
              </a:ext>
            </a:extLst>
          </p:cNvPr>
          <p:cNvCxnSpPr>
            <a:cxnSpLocks/>
          </p:cNvCxnSpPr>
          <p:nvPr/>
        </p:nvCxnSpPr>
        <p:spPr>
          <a:xfrm>
            <a:off x="973123" y="1258349"/>
            <a:ext cx="11912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32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LDPresentasjon.potx" id="{5C9D7069-36AA-4FFB-BA75-96CB033C554F}" vid="{B84DCC58-572A-4882-8988-2C0A01F205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HALDPresentasjon</Template>
  <TotalTime>741</TotalTime>
  <Words>1673</Words>
  <Application>Microsoft Office PowerPoint</Application>
  <PresentationFormat>Widescreen</PresentationFormat>
  <Paragraphs>268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Office-tema</vt:lpstr>
      <vt:lpstr> Covid-19      Hva gjør vi? </vt:lpstr>
      <vt:lpstr>Innledning og tema videre  </vt:lpstr>
      <vt:lpstr>Hva gjør vi når «alt» stopper opp?  </vt:lpstr>
      <vt:lpstr>Hva gjør vi når «alt» stopper opp? </vt:lpstr>
      <vt:lpstr>Daglig leder og styrets rolle  </vt:lpstr>
      <vt:lpstr>Daglig leder og styrets rolle </vt:lpstr>
      <vt:lpstr>Hvilke grep kan man gjøre?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Hvordan sikre / styrke EK og likviditet? </vt:lpstr>
      <vt:lpstr>Andre aktuelle problemstillinger </vt:lpstr>
      <vt:lpstr>Andre aktuelle problemstillinger </vt:lpstr>
      <vt:lpstr>Andre aktuelle problemstillinger </vt:lpstr>
      <vt:lpstr>Flere spørsmål ? – Kontakt oss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Tittel    Nærmere beskrivelse </dc:title>
  <dc:creator>Marte Eskeland</dc:creator>
  <cp:lastModifiedBy>Ole Magnus Heimvik</cp:lastModifiedBy>
  <cp:revision>87</cp:revision>
  <dcterms:created xsi:type="dcterms:W3CDTF">2018-03-27T11:58:04Z</dcterms:created>
  <dcterms:modified xsi:type="dcterms:W3CDTF">2020-03-26T11:10:13Z</dcterms:modified>
</cp:coreProperties>
</file>